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56" r:id="rId3"/>
    <p:sldId id="340" r:id="rId4"/>
    <p:sldId id="341" r:id="rId5"/>
    <p:sldId id="301" r:id="rId6"/>
    <p:sldId id="309" r:id="rId7"/>
    <p:sldId id="310" r:id="rId8"/>
    <p:sldId id="311" r:id="rId9"/>
    <p:sldId id="342" r:id="rId10"/>
    <p:sldId id="343" r:id="rId11"/>
    <p:sldId id="338" r:id="rId12"/>
    <p:sldId id="318" r:id="rId13"/>
    <p:sldId id="320" r:id="rId14"/>
    <p:sldId id="321" r:id="rId15"/>
    <p:sldId id="327" r:id="rId16"/>
    <p:sldId id="330" r:id="rId17"/>
    <p:sldId id="332" r:id="rId18"/>
  </p:sldIdLst>
  <p:sldSz cx="9144000" cy="6858000" type="screen4x3"/>
  <p:notesSz cx="6797675" cy="9926638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760" autoAdjust="0"/>
    <p:restoredTop sz="94718" autoAdjust="0"/>
  </p:normalViewPr>
  <p:slideViewPr>
    <p:cSldViewPr>
      <p:cViewPr>
        <p:scale>
          <a:sx n="100" d="100"/>
          <a:sy n="100" d="100"/>
        </p:scale>
        <p:origin x="-24" y="-132"/>
      </p:cViewPr>
      <p:guideLst>
        <p:guide orient="horz" pos="216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1608" y="270"/>
      </p:cViewPr>
      <p:guideLst>
        <p:guide orient="horz" pos="3127"/>
        <p:guide pos="2141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17C264-A776-4EEC-8C26-F1D05C8B05E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AE0CB0-D6E6-474D-BEFC-2305B0359E09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64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7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60FEA-5466-4D46-8383-72DE5392E933}" type="slidenum">
              <a:rPr lang="hr-HR" smtClean="0"/>
              <a:pPr/>
              <a:t>1</a:t>
            </a:fld>
            <a:endParaRPr lang="hr-H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AE0CB0-D6E6-474D-BEFC-2305B0359E09}" type="slidenum">
              <a:rPr lang="hr-HR" smtClean="0"/>
              <a:pPr>
                <a:defRPr/>
              </a:pPr>
              <a:t>10</a:t>
            </a:fld>
            <a:endParaRPr lang="hr-H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>U drugom dijelu prezentacije približit ću Vam ugroze koje prijete Gradu Zagrebu sa stanovišta Ureda za upravljanje u hitnim situacijama.</a:t>
            </a:r>
          </a:p>
          <a:p>
            <a:pPr eaLnBrk="1" hangingPunct="1"/>
            <a:endParaRPr lang="hr-HR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F09D2-3960-4872-82DE-2F9DADB689DA}" type="slidenum">
              <a:rPr lang="hr-HR" smtClean="0"/>
              <a:pPr/>
              <a:t>11</a:t>
            </a:fld>
            <a:endParaRPr lang="hr-H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>U drugom dijelu prezentacije približit ću Vam ugroze koje prijete Gradu Zagrebu sa stanovišta Ureda za upravljanje u hitnim situacijama.</a:t>
            </a:r>
          </a:p>
          <a:p>
            <a:pPr eaLnBrk="1" hangingPunct="1"/>
            <a:endParaRPr lang="hr-HR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F09D2-3960-4872-82DE-2F9DADB689DA}" type="slidenum">
              <a:rPr lang="hr-HR" smtClean="0"/>
              <a:pPr/>
              <a:t>12</a:t>
            </a:fld>
            <a:endParaRPr lang="hr-H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>U drugom dijelu prezentacije približit ću Vam ugroze koje prijete Gradu Zagrebu sa stanovišta Ureda za upravljanje u hitnim situacijama.</a:t>
            </a:r>
          </a:p>
          <a:p>
            <a:pPr eaLnBrk="1" hangingPunct="1"/>
            <a:endParaRPr lang="hr-HR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F09D2-3960-4872-82DE-2F9DADB689DA}" type="slidenum">
              <a:rPr lang="hr-HR" smtClean="0"/>
              <a:pPr/>
              <a:t>13</a:t>
            </a:fld>
            <a:endParaRPr lang="hr-H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>U drugom dijelu prezentacije približit ću Vam ugroze koje prijete Gradu Zagrebu sa stanovišta Ureda za upravljanje u hitnim situacijama.</a:t>
            </a:r>
          </a:p>
          <a:p>
            <a:pPr eaLnBrk="1" hangingPunct="1"/>
            <a:endParaRPr lang="hr-HR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F09D2-3960-4872-82DE-2F9DADB689DA}" type="slidenum">
              <a:rPr lang="hr-HR" smtClean="0"/>
              <a:pPr/>
              <a:t>14</a:t>
            </a:fld>
            <a:endParaRPr lang="hr-H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830D8-51AC-420C-8F39-F70E19E7B922}" type="slidenum">
              <a:rPr lang="hr-HR" smtClean="0"/>
              <a:pPr/>
              <a:t>15</a:t>
            </a:fld>
            <a:endParaRPr lang="hr-H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949DF5-1312-446A-BB3D-4BCE8B45B10D}" type="slidenum">
              <a:rPr lang="hr-HR" smtClean="0"/>
              <a:pPr/>
              <a:t>16</a:t>
            </a:fld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AE0CB0-D6E6-474D-BEFC-2305B0359E09}" type="slidenum">
              <a:rPr lang="hr-HR" smtClean="0"/>
              <a:pPr>
                <a:defRPr/>
              </a:pPr>
              <a:t>2</a:t>
            </a:fld>
            <a:endParaRPr lang="hr-H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AE0CB0-D6E6-474D-BEFC-2305B0359E09}" type="slidenum">
              <a:rPr lang="hr-HR" smtClean="0"/>
              <a:pPr>
                <a:defRPr/>
              </a:pPr>
              <a:t>3</a:t>
            </a:fld>
            <a:endParaRPr lang="hr-H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830D8-51AC-420C-8F39-F70E19E7B922}" type="slidenum">
              <a:rPr lang="hr-HR" smtClean="0"/>
              <a:pPr/>
              <a:t>4</a:t>
            </a:fld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830D8-51AC-420C-8F39-F70E19E7B922}" type="slidenum">
              <a:rPr lang="hr-HR" smtClean="0"/>
              <a:pPr/>
              <a:t>5</a:t>
            </a:fld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830D8-51AC-420C-8F39-F70E19E7B922}" type="slidenum">
              <a:rPr lang="hr-HR" smtClean="0"/>
              <a:pPr/>
              <a:t>6</a:t>
            </a:fld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830D8-51AC-420C-8F39-F70E19E7B922}" type="slidenum">
              <a:rPr lang="hr-HR" smtClean="0"/>
              <a:pPr/>
              <a:t>7</a:t>
            </a:fld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>U drugom dijelu prezentacije približit ću Vam ugroze koje prijete Gradu Zagrebu sa stanovišta Ureda za upravljanje u hitnim situacijama.</a:t>
            </a:r>
          </a:p>
          <a:p>
            <a:pPr eaLnBrk="1" hangingPunct="1"/>
            <a:endParaRPr lang="hr-HR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F09D2-3960-4872-82DE-2F9DADB689DA}" type="slidenum">
              <a:rPr lang="hr-HR" smtClean="0"/>
              <a:pPr/>
              <a:t>8</a:t>
            </a:fld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>U drugom dijelu prezentacije približit ću Vam ugroze koje prijete Gradu Zagrebu sa stanovišta Ureda za upravljanje u hitnim situacijama.</a:t>
            </a:r>
          </a:p>
          <a:p>
            <a:pPr eaLnBrk="1" hangingPunct="1"/>
            <a:endParaRPr lang="hr-HR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F09D2-3960-4872-82DE-2F9DADB689DA}" type="slidenum">
              <a:rPr lang="hr-HR" smtClean="0"/>
              <a:pPr/>
              <a:t>9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3" indent="0" algn="ctr">
              <a:buNone/>
              <a:defRPr/>
            </a:lvl2pPr>
            <a:lvl3pPr marL="914266" indent="0" algn="ctr">
              <a:buNone/>
              <a:defRPr/>
            </a:lvl3pPr>
            <a:lvl4pPr marL="1371398" indent="0" algn="ctr">
              <a:buNone/>
              <a:defRPr/>
            </a:lvl4pPr>
            <a:lvl5pPr marL="1828531" indent="0" algn="ctr">
              <a:buNone/>
              <a:defRPr/>
            </a:lvl5pPr>
            <a:lvl6pPr marL="2285664" indent="0" algn="ctr">
              <a:buNone/>
              <a:defRPr/>
            </a:lvl6pPr>
            <a:lvl7pPr marL="2742797" indent="0" algn="ctr">
              <a:buNone/>
              <a:defRPr/>
            </a:lvl7pPr>
            <a:lvl8pPr marL="3199928" indent="0" algn="ctr">
              <a:buNone/>
              <a:defRPr/>
            </a:lvl8pPr>
            <a:lvl9pPr marL="36570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ADF5-05C7-4302-A426-D4053C05AE3A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700C3-E1C2-4F17-88CE-732B43CEE3D6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0176" y="692152"/>
            <a:ext cx="1908175" cy="4968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692152"/>
            <a:ext cx="5572125" cy="49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C54F-D324-4660-98FB-41F8F1C025AC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1" y="692152"/>
            <a:ext cx="7632700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55651" y="1384301"/>
            <a:ext cx="7632700" cy="4276725"/>
          </a:xfrm>
        </p:spPr>
        <p:txBody>
          <a:bodyPr/>
          <a:lstStyle/>
          <a:p>
            <a:pPr lvl="0"/>
            <a:endParaRPr lang="hr-HR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17B3-B896-4140-B715-2AF686CAF33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FB40-86D6-4176-956D-A17BFABDE3BD}" type="datetimeFigureOut">
              <a:rPr lang="sr-Latn-CS"/>
              <a:pPr>
                <a:defRPr/>
              </a:pPr>
              <a:t>7.9.2011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F7D7D0-245E-467B-9514-F8EA1530B42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E97E1-92E8-41E9-AA4D-4D5B5D36916C}" type="datetimeFigureOut">
              <a:rPr lang="sr-Latn-CS"/>
              <a:pPr>
                <a:defRPr/>
              </a:pPr>
              <a:t>7.9.2011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E57362D-6F2D-4E43-9FB6-6BCB404CF07F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09243-135D-4CD9-959D-87672586FB6E}" type="datetimeFigureOut">
              <a:rPr lang="sr-Latn-CS"/>
              <a:pPr>
                <a:defRPr/>
              </a:pPr>
              <a:t>7.9.2011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238B51-29F5-48FF-B87F-61D410B26598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1B03B-FFF0-4274-AA4D-C557BAB8D468}" type="datetimeFigureOut">
              <a:rPr lang="sr-Latn-CS"/>
              <a:pPr>
                <a:defRPr/>
              </a:pPr>
              <a:t>7.9.2011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14774B-E13F-498C-88EF-A8CD6CF3A15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A28B-0749-4648-8B07-41A437895155}" type="datetimeFigureOut">
              <a:rPr lang="sr-Latn-CS"/>
              <a:pPr>
                <a:defRPr/>
              </a:pPr>
              <a:t>7.9.2011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8169185-7A0B-4B07-B240-C93C4A326DE2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C838-3D50-401F-8635-716F216E8E80}" type="datetimeFigureOut">
              <a:rPr lang="sr-Latn-CS"/>
              <a:pPr>
                <a:defRPr/>
              </a:pPr>
              <a:t>7.9.2011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31DFDC-B42B-42DD-BA52-D968E715DF3F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DB39-FA16-4299-B75A-06DAD0AD890A}" type="datetimeFigureOut">
              <a:rPr lang="sr-Latn-CS"/>
              <a:pPr>
                <a:defRPr/>
              </a:pPr>
              <a:t>7.9.2011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C626BA-602E-4F62-A39C-A24EE41D66D8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0FEC-E1BD-420F-8DE6-F4102776C3F6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EE5F5-9759-4753-A573-D1DC527FD080}" type="datetimeFigureOut">
              <a:rPr lang="sr-Latn-CS"/>
              <a:pPr>
                <a:defRPr/>
              </a:pPr>
              <a:t>7.9.2011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6CD4AB-157C-4899-AC67-F88A514773F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0877-321D-422B-B667-FB86921C4F20}" type="datetimeFigureOut">
              <a:rPr lang="sr-Latn-CS"/>
              <a:pPr>
                <a:defRPr/>
              </a:pPr>
              <a:t>7.9.2011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9DCCA0-497B-4D10-9C3C-ADC9A3D8C8FA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A9EA-F08E-4900-AE91-73E2E31419C3}" type="datetimeFigureOut">
              <a:rPr lang="sr-Latn-CS"/>
              <a:pPr>
                <a:defRPr/>
              </a:pPr>
              <a:t>7.9.2011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8F3C43-64E5-4094-8E1F-0AD57952908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3D9E-42C2-45BC-96FF-540C76D4096B}" type="datetimeFigureOut">
              <a:rPr lang="sr-Latn-CS"/>
              <a:pPr>
                <a:defRPr/>
              </a:pPr>
              <a:t>7.9.2011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8F6537-BF1B-461A-AE8A-A96E20E1D51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3" indent="0">
              <a:buNone/>
              <a:defRPr sz="1800"/>
            </a:lvl2pPr>
            <a:lvl3pPr marL="914266" indent="0">
              <a:buNone/>
              <a:defRPr sz="1600"/>
            </a:lvl3pPr>
            <a:lvl4pPr marL="1371398" indent="0">
              <a:buNone/>
              <a:defRPr sz="1400"/>
            </a:lvl4pPr>
            <a:lvl5pPr marL="1828531" indent="0">
              <a:buNone/>
              <a:defRPr sz="1400"/>
            </a:lvl5pPr>
            <a:lvl6pPr marL="2285664" indent="0">
              <a:buNone/>
              <a:defRPr sz="1400"/>
            </a:lvl6pPr>
            <a:lvl7pPr marL="2742797" indent="0">
              <a:buNone/>
              <a:defRPr sz="1400"/>
            </a:lvl7pPr>
            <a:lvl8pPr marL="3199928" indent="0">
              <a:buNone/>
              <a:defRPr sz="1400"/>
            </a:lvl8pPr>
            <a:lvl9pPr marL="365706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8821-942F-4086-83CA-97814F9971A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384301"/>
            <a:ext cx="374015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4301"/>
            <a:ext cx="374015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59B5-92AD-4CB7-B4BB-89894185936A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6" indent="0">
              <a:buNone/>
              <a:defRPr sz="1800" b="1"/>
            </a:lvl3pPr>
            <a:lvl4pPr marL="1371398" indent="0">
              <a:buNone/>
              <a:defRPr sz="1600" b="1"/>
            </a:lvl4pPr>
            <a:lvl5pPr marL="1828531" indent="0">
              <a:buNone/>
              <a:defRPr sz="1600" b="1"/>
            </a:lvl5pPr>
            <a:lvl6pPr marL="2285664" indent="0">
              <a:buNone/>
              <a:defRPr sz="1600" b="1"/>
            </a:lvl6pPr>
            <a:lvl7pPr marL="2742797" indent="0">
              <a:buNone/>
              <a:defRPr sz="1600" b="1"/>
            </a:lvl7pPr>
            <a:lvl8pPr marL="3199928" indent="0">
              <a:buNone/>
              <a:defRPr sz="1600" b="1"/>
            </a:lvl8pPr>
            <a:lvl9pPr marL="36570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6" indent="0">
              <a:buNone/>
              <a:defRPr sz="1800" b="1"/>
            </a:lvl3pPr>
            <a:lvl4pPr marL="1371398" indent="0">
              <a:buNone/>
              <a:defRPr sz="1600" b="1"/>
            </a:lvl4pPr>
            <a:lvl5pPr marL="1828531" indent="0">
              <a:buNone/>
              <a:defRPr sz="1600" b="1"/>
            </a:lvl5pPr>
            <a:lvl6pPr marL="2285664" indent="0">
              <a:buNone/>
              <a:defRPr sz="1600" b="1"/>
            </a:lvl6pPr>
            <a:lvl7pPr marL="2742797" indent="0">
              <a:buNone/>
              <a:defRPr sz="1600" b="1"/>
            </a:lvl7pPr>
            <a:lvl8pPr marL="3199928" indent="0">
              <a:buNone/>
              <a:defRPr sz="1600" b="1"/>
            </a:lvl8pPr>
            <a:lvl9pPr marL="36570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1714-99FC-4A5E-9A87-1850B1EB72D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71B9-0048-4DFE-A2F7-D36D0C3420B1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5562-0687-486C-ACBD-98482250B73C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6" indent="0">
              <a:buNone/>
              <a:defRPr sz="1000"/>
            </a:lvl3pPr>
            <a:lvl4pPr marL="1371398" indent="0">
              <a:buNone/>
              <a:defRPr sz="900"/>
            </a:lvl4pPr>
            <a:lvl5pPr marL="1828531" indent="0">
              <a:buNone/>
              <a:defRPr sz="900"/>
            </a:lvl5pPr>
            <a:lvl6pPr marL="2285664" indent="0">
              <a:buNone/>
              <a:defRPr sz="900"/>
            </a:lvl6pPr>
            <a:lvl7pPr marL="2742797" indent="0">
              <a:buNone/>
              <a:defRPr sz="900"/>
            </a:lvl7pPr>
            <a:lvl8pPr marL="3199928" indent="0">
              <a:buNone/>
              <a:defRPr sz="900"/>
            </a:lvl8pPr>
            <a:lvl9pPr marL="36570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A5CD6-849E-4811-A37C-363E68DB1558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3" indent="0">
              <a:buNone/>
              <a:defRPr sz="2800"/>
            </a:lvl2pPr>
            <a:lvl3pPr marL="914266" indent="0">
              <a:buNone/>
              <a:defRPr sz="2400"/>
            </a:lvl3pPr>
            <a:lvl4pPr marL="1371398" indent="0">
              <a:buNone/>
              <a:defRPr sz="2000"/>
            </a:lvl4pPr>
            <a:lvl5pPr marL="1828531" indent="0">
              <a:buNone/>
              <a:defRPr sz="2000"/>
            </a:lvl5pPr>
            <a:lvl6pPr marL="2285664" indent="0">
              <a:buNone/>
              <a:defRPr sz="2000"/>
            </a:lvl6pPr>
            <a:lvl7pPr marL="2742797" indent="0">
              <a:buNone/>
              <a:defRPr sz="2000"/>
            </a:lvl7pPr>
            <a:lvl8pPr marL="3199928" indent="0">
              <a:buNone/>
              <a:defRPr sz="2000"/>
            </a:lvl8pPr>
            <a:lvl9pPr marL="3657061" indent="0">
              <a:buNone/>
              <a:defRPr sz="2000"/>
            </a:lvl9pPr>
          </a:lstStyle>
          <a:p>
            <a:pPr lvl="0"/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6" indent="0">
              <a:buNone/>
              <a:defRPr sz="1000"/>
            </a:lvl3pPr>
            <a:lvl4pPr marL="1371398" indent="0">
              <a:buNone/>
              <a:defRPr sz="900"/>
            </a:lvl4pPr>
            <a:lvl5pPr marL="1828531" indent="0">
              <a:buNone/>
              <a:defRPr sz="900"/>
            </a:lvl5pPr>
            <a:lvl6pPr marL="2285664" indent="0">
              <a:buNone/>
              <a:defRPr sz="900"/>
            </a:lvl6pPr>
            <a:lvl7pPr marL="2742797" indent="0">
              <a:buNone/>
              <a:defRPr sz="900"/>
            </a:lvl7pPr>
            <a:lvl8pPr marL="3199928" indent="0">
              <a:buNone/>
              <a:defRPr sz="900"/>
            </a:lvl8pPr>
            <a:lvl9pPr marL="36570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15BF-B7D1-43D5-BF83-463E4FE143F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692150"/>
            <a:ext cx="7632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384300"/>
            <a:ext cx="76327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092825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/>
              </a:defRPr>
            </a:lvl1pPr>
          </a:lstStyle>
          <a:p>
            <a:pPr>
              <a:defRPr/>
            </a:pPr>
            <a:fld id="{AB0423B4-AB57-44C1-A153-857FBF6E6BE9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pic>
        <p:nvPicPr>
          <p:cNvPr id="1029" name="Picture 14" descr="grb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2775" y="5805488"/>
            <a:ext cx="172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Helvetica" pitchFamily="34" charset="0"/>
        </a:defRPr>
      </a:lvl5pPr>
      <a:lvl6pPr marL="457133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Helvetica" pitchFamily="34" charset="0"/>
        </a:defRPr>
      </a:lvl6pPr>
      <a:lvl7pPr marL="914266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Helvetica" pitchFamily="34" charset="0"/>
        </a:defRPr>
      </a:lvl7pPr>
      <a:lvl8pPr marL="1371398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Helvetica" pitchFamily="34" charset="0"/>
        </a:defRPr>
      </a:lvl8pPr>
      <a:lvl9pPr marL="1828531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Helvetic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230" indent="-228566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362" indent="-228566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8495" indent="-228566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5627" indent="-228566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2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9142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6" algn="l" defTabSz="9142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8" algn="l" defTabSz="9142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1" algn="l" defTabSz="9142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4" algn="l" defTabSz="9142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7" algn="l" defTabSz="9142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8" algn="l" defTabSz="9142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61" algn="l" defTabSz="9142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r-HR"/>
              <a:t>31. 03. 2010.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 descr="grb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5000625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grb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43500"/>
            <a:ext cx="221456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itle 4"/>
          <p:cNvSpPr>
            <a:spLocks noGrp="1"/>
          </p:cNvSpPr>
          <p:nvPr>
            <p:ph type="title"/>
          </p:nvPr>
        </p:nvSpPr>
        <p:spPr>
          <a:xfrm>
            <a:off x="714375" y="5572125"/>
            <a:ext cx="7632700" cy="290513"/>
          </a:xfrm>
        </p:spPr>
        <p:txBody>
          <a:bodyPr/>
          <a:lstStyle/>
          <a:p>
            <a:pPr algn="ctr"/>
            <a:r>
              <a:rPr lang="hr-HR" b="1" smtClean="0">
                <a:solidFill>
                  <a:srgbClr val="FF0000"/>
                </a:solidFill>
              </a:rPr>
              <a:t>Površine i pravci za evakuaciju </a:t>
            </a:r>
            <a:br>
              <a:rPr lang="hr-HR" b="1" smtClean="0">
                <a:solidFill>
                  <a:srgbClr val="FF0000"/>
                </a:solidFill>
              </a:rPr>
            </a:br>
            <a:r>
              <a:rPr lang="hr-HR" b="1" smtClean="0">
                <a:solidFill>
                  <a:srgbClr val="FF0000"/>
                </a:solidFill>
              </a:rPr>
              <a:t>stanovništva Grada Zagreba</a:t>
            </a:r>
          </a:p>
        </p:txBody>
      </p:sp>
      <p:sp>
        <p:nvSpPr>
          <p:cNvPr id="14341" name="Content Placeholder 5"/>
          <p:cNvSpPr>
            <a:spLocks noGrp="1"/>
          </p:cNvSpPr>
          <p:nvPr>
            <p:ph idx="1"/>
          </p:nvPr>
        </p:nvSpPr>
        <p:spPr>
          <a:xfrm>
            <a:off x="755650" y="1384300"/>
            <a:ext cx="7632700" cy="758825"/>
          </a:xfrm>
        </p:spPr>
        <p:txBody>
          <a:bodyPr/>
          <a:lstStyle/>
          <a:p>
            <a:endParaRPr lang="sr-Latn-CS" smtClean="0"/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257" y="428625"/>
            <a:ext cx="82153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20225" t="16364"/>
          <a:stretch>
            <a:fillRect/>
          </a:stretch>
        </p:blipFill>
        <p:spPr bwMode="auto">
          <a:xfrm>
            <a:off x="500034" y="428604"/>
            <a:ext cx="8179817" cy="53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430" y="620610"/>
            <a:ext cx="5112710" cy="426128"/>
          </a:xfrm>
        </p:spPr>
        <p:txBody>
          <a:bodyPr/>
          <a:lstStyle/>
          <a:p>
            <a:r>
              <a:rPr lang="hr-HR" sz="2200" dirty="0" smtClean="0">
                <a:solidFill>
                  <a:srgbClr val="FF0000"/>
                </a:solidFill>
              </a:rPr>
              <a:t> GČ Gornji Grad - Medveščak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6192860" y="1124680"/>
            <a:ext cx="3203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solidFill>
                  <a:srgbClr val="FF0000"/>
                </a:solidFill>
              </a:rPr>
              <a:t>LOKACIJE ZA PRIHVAT OSOBA:</a:t>
            </a:r>
          </a:p>
          <a:p>
            <a:pPr marL="457200" lvl="1" indent="-457200"/>
            <a:r>
              <a:rPr lang="hr-HR" sz="2200" dirty="0" smtClean="0"/>
              <a:t>1. Trg Sv. Marka</a:t>
            </a:r>
          </a:p>
          <a:p>
            <a:pPr marL="457200" lvl="1" indent="-457200"/>
            <a:r>
              <a:rPr lang="hr-HR" sz="2200" dirty="0" smtClean="0"/>
              <a:t>2. Trg Sv. Katarine</a:t>
            </a:r>
          </a:p>
          <a:p>
            <a:pPr marL="457200" lvl="1" indent="-457200"/>
            <a:r>
              <a:rPr lang="hr-HR" sz="2200" dirty="0" smtClean="0"/>
              <a:t>3. Cmrok</a:t>
            </a:r>
          </a:p>
          <a:p>
            <a:pPr marL="457200" lvl="1" indent="-457200"/>
            <a:r>
              <a:rPr lang="hr-HR" sz="2200" dirty="0" smtClean="0"/>
              <a:t>4. Ilirski trg</a:t>
            </a:r>
          </a:p>
          <a:p>
            <a:pPr marL="457200" lvl="1" indent="-457200"/>
            <a:r>
              <a:rPr lang="hr-HR" sz="2200" dirty="0" smtClean="0"/>
              <a:t>5. Tuškanac</a:t>
            </a:r>
          </a:p>
          <a:p>
            <a:pPr marL="457200" lvl="1" indent="-457200"/>
            <a:endParaRPr lang="hr-HR" sz="2200" dirty="0" smtClean="0"/>
          </a:p>
          <a:p>
            <a:pPr marL="457200" indent="-457200"/>
            <a:r>
              <a:rPr lang="hr-HR" sz="2200" b="1" dirty="0" smtClean="0">
                <a:solidFill>
                  <a:srgbClr val="FF0000"/>
                </a:solidFill>
              </a:rPr>
              <a:t>EVAKUACIJSKA</a:t>
            </a:r>
          </a:p>
          <a:p>
            <a:pPr marL="457200" indent="-457200"/>
            <a:r>
              <a:rPr lang="hr-HR" sz="2200" b="1" dirty="0" smtClean="0">
                <a:solidFill>
                  <a:srgbClr val="FF0000"/>
                </a:solidFill>
              </a:rPr>
              <a:t>POVRŠINA: </a:t>
            </a:r>
          </a:p>
          <a:p>
            <a:pPr marL="457200" indent="-457200"/>
            <a:r>
              <a:rPr lang="hr-HR" sz="2200" dirty="0" smtClean="0"/>
              <a:t>1. Jarun ili</a:t>
            </a:r>
          </a:p>
          <a:p>
            <a:pPr marL="457200" indent="-457200"/>
            <a:r>
              <a:rPr lang="hr-HR" sz="2200" dirty="0" smtClean="0"/>
              <a:t>2. Hipodrom</a:t>
            </a:r>
            <a:endParaRPr lang="hr-HR" sz="2200" dirty="0"/>
          </a:p>
        </p:txBody>
      </p:sp>
      <p:pic>
        <p:nvPicPr>
          <p:cNvPr id="7" name="Picture Placeholder 6" descr="C:\Documents and Settings\jorec\Desktop\neboderi_petrunjela\IMG_2131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5556" r="5556"/>
          <a:stretch>
            <a:fillRect/>
          </a:stretch>
        </p:blipFill>
        <p:spPr bwMode="auto">
          <a:xfrm>
            <a:off x="453790" y="112468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430" y="620610"/>
            <a:ext cx="5112710" cy="426128"/>
          </a:xfrm>
        </p:spPr>
        <p:txBody>
          <a:bodyPr/>
          <a:lstStyle/>
          <a:p>
            <a:r>
              <a:rPr lang="hr-HR" sz="2200" dirty="0" smtClean="0">
                <a:solidFill>
                  <a:srgbClr val="FF0000"/>
                </a:solidFill>
              </a:rPr>
              <a:t> GČ Novi Zagreb - istok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6084210" y="1124680"/>
            <a:ext cx="3203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solidFill>
                  <a:srgbClr val="FF0000"/>
                </a:solidFill>
              </a:rPr>
              <a:t>LOKACIJE ZA PRIHVAT OSOBA:</a:t>
            </a:r>
          </a:p>
          <a:p>
            <a:pPr marL="457200" lvl="1" indent="-457200"/>
            <a:r>
              <a:rPr lang="hr-HR" sz="2200" dirty="0" smtClean="0"/>
              <a:t>1. Igralište I. Gimnazija</a:t>
            </a:r>
          </a:p>
          <a:p>
            <a:pPr marL="457200" lvl="1" indent="-457200"/>
            <a:r>
              <a:rPr lang="hr-HR" sz="2200" dirty="0" smtClean="0"/>
              <a:t>2. Park Travno</a:t>
            </a:r>
          </a:p>
          <a:p>
            <a:pPr marL="457200" lvl="1" indent="-457200"/>
            <a:r>
              <a:rPr lang="hr-HR" sz="2200" dirty="0" smtClean="0"/>
              <a:t>3. Škola Dugave</a:t>
            </a:r>
          </a:p>
          <a:p>
            <a:pPr marL="457200" lvl="1" indent="-457200"/>
            <a:r>
              <a:rPr lang="hr-HR" sz="2200" dirty="0" smtClean="0"/>
              <a:t>4. OŠ – S.Gradića 4</a:t>
            </a:r>
          </a:p>
          <a:p>
            <a:pPr marL="457200" lvl="1" indent="-457200"/>
            <a:endParaRPr lang="hr-HR" sz="2200" dirty="0" smtClean="0"/>
          </a:p>
          <a:p>
            <a:pPr marL="457200" indent="-457200"/>
            <a:r>
              <a:rPr lang="hr-HR" sz="2200" b="1" dirty="0" smtClean="0">
                <a:solidFill>
                  <a:srgbClr val="FF0000"/>
                </a:solidFill>
              </a:rPr>
              <a:t>EVAKUACIJSKA</a:t>
            </a:r>
          </a:p>
          <a:p>
            <a:pPr marL="457200" indent="-457200"/>
            <a:r>
              <a:rPr lang="hr-HR" sz="2200" b="1" dirty="0" smtClean="0">
                <a:solidFill>
                  <a:srgbClr val="FF0000"/>
                </a:solidFill>
              </a:rPr>
              <a:t>POVRŠINA: </a:t>
            </a:r>
          </a:p>
          <a:p>
            <a:pPr marL="457200" indent="-457200"/>
            <a:r>
              <a:rPr lang="hr-HR" sz="2200" dirty="0" smtClean="0"/>
              <a:t>1. Sajam automobila</a:t>
            </a:r>
          </a:p>
          <a:p>
            <a:pPr marL="457200" indent="-457200"/>
            <a:r>
              <a:rPr lang="hr-HR" sz="2200" dirty="0" smtClean="0"/>
              <a:t>    Jakuševac</a:t>
            </a:r>
          </a:p>
          <a:p>
            <a:pPr marL="457200" indent="-457200"/>
            <a:r>
              <a:rPr lang="hr-HR" sz="2200" dirty="0" smtClean="0"/>
              <a:t>2. Bundek</a:t>
            </a:r>
            <a:endParaRPr lang="hr-HR" sz="2200" dirty="0"/>
          </a:p>
        </p:txBody>
      </p:sp>
      <p:pic>
        <p:nvPicPr>
          <p:cNvPr id="7" name="Picture Placeholder 6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8527" r="8527"/>
          <a:stretch>
            <a:fillRect/>
          </a:stretch>
        </p:blipFill>
        <p:spPr bwMode="auto">
          <a:xfrm>
            <a:off x="467430" y="119669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430" y="620610"/>
            <a:ext cx="5112710" cy="426128"/>
          </a:xfrm>
        </p:spPr>
        <p:txBody>
          <a:bodyPr/>
          <a:lstStyle/>
          <a:p>
            <a:r>
              <a:rPr lang="hr-HR" sz="2200" dirty="0" smtClean="0">
                <a:solidFill>
                  <a:srgbClr val="FF0000"/>
                </a:solidFill>
              </a:rPr>
              <a:t> GČ Novi Zagreb - zapad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5976830" y="1196690"/>
            <a:ext cx="3203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solidFill>
                  <a:srgbClr val="FF0000"/>
                </a:solidFill>
              </a:rPr>
              <a:t>LOKACIJE ZA PRIHVAT OSOBA:</a:t>
            </a:r>
          </a:p>
          <a:p>
            <a:pPr marL="457200" lvl="1" indent="-457200"/>
            <a:r>
              <a:rPr lang="hr-HR" sz="2200" dirty="0" smtClean="0"/>
              <a:t>1. Podbrežje</a:t>
            </a:r>
          </a:p>
          <a:p>
            <a:pPr marL="457200" lvl="1" indent="-457200"/>
            <a:r>
              <a:rPr lang="hr-HR" sz="2200" dirty="0" smtClean="0"/>
              <a:t>2. Zagrebački</a:t>
            </a:r>
          </a:p>
          <a:p>
            <a:pPr marL="457200" lvl="1" indent="-457200"/>
            <a:r>
              <a:rPr lang="hr-HR" sz="2200" dirty="0" smtClean="0"/>
              <a:t>    Velesajam</a:t>
            </a:r>
          </a:p>
          <a:p>
            <a:pPr marL="457200" lvl="1" indent="-457200"/>
            <a:r>
              <a:rPr lang="hr-HR" sz="2200" dirty="0" smtClean="0"/>
              <a:t>3. Parkiralište Billa –</a:t>
            </a:r>
          </a:p>
          <a:p>
            <a:pPr marL="457200" lvl="1" indent="-457200"/>
            <a:r>
              <a:rPr lang="hr-HR" sz="2200" dirty="0" smtClean="0"/>
              <a:t>    Magma (ispod rotora)</a:t>
            </a:r>
          </a:p>
          <a:p>
            <a:pPr marL="457200" lvl="1" indent="-457200"/>
            <a:endParaRPr lang="hr-HR" sz="2200" dirty="0" smtClean="0"/>
          </a:p>
          <a:p>
            <a:pPr marL="457200" indent="-457200"/>
            <a:r>
              <a:rPr lang="hr-HR" sz="2200" b="1" dirty="0" smtClean="0">
                <a:solidFill>
                  <a:srgbClr val="FF0000"/>
                </a:solidFill>
              </a:rPr>
              <a:t>EVAKUACIJSKA</a:t>
            </a:r>
          </a:p>
          <a:p>
            <a:pPr marL="457200" indent="-457200"/>
            <a:r>
              <a:rPr lang="hr-HR" sz="2200" b="1" dirty="0" smtClean="0">
                <a:solidFill>
                  <a:srgbClr val="FF0000"/>
                </a:solidFill>
              </a:rPr>
              <a:t>POVRŠINA: </a:t>
            </a:r>
          </a:p>
          <a:p>
            <a:pPr marL="457200" indent="-457200"/>
            <a:r>
              <a:rPr lang="hr-HR" sz="2200" dirty="0" smtClean="0"/>
              <a:t>1. Hipodrom</a:t>
            </a:r>
          </a:p>
          <a:p>
            <a:pPr marL="457200" indent="-457200"/>
            <a:r>
              <a:rPr lang="hr-HR" sz="2200" dirty="0" smtClean="0"/>
              <a:t>2. Park Mladenaca</a:t>
            </a:r>
            <a:endParaRPr lang="hr-HR" sz="2200" dirty="0"/>
          </a:p>
        </p:txBody>
      </p:sp>
      <p:pic>
        <p:nvPicPr>
          <p:cNvPr id="8" name="Picture Placeholder 7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8667" r="8667"/>
          <a:stretch>
            <a:fillRect/>
          </a:stretch>
        </p:blipFill>
        <p:spPr bwMode="auto">
          <a:xfrm>
            <a:off x="467430" y="125847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430" y="620610"/>
            <a:ext cx="5112710" cy="426128"/>
          </a:xfrm>
        </p:spPr>
        <p:txBody>
          <a:bodyPr/>
          <a:lstStyle/>
          <a:p>
            <a:r>
              <a:rPr lang="hr-HR" sz="2200" dirty="0" smtClean="0">
                <a:solidFill>
                  <a:srgbClr val="FF0000"/>
                </a:solidFill>
              </a:rPr>
              <a:t> GČ Trešnjevka - jug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90" y="1124680"/>
            <a:ext cx="32038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solidFill>
                  <a:srgbClr val="FF0000"/>
                </a:solidFill>
              </a:rPr>
              <a:t>LOKACIJE ZA PRIHVAT OSOBA:</a:t>
            </a:r>
          </a:p>
          <a:p>
            <a:pPr marL="457200" lvl="1" indent="-457200"/>
            <a:r>
              <a:rPr lang="hr-HR" sz="2200" dirty="0" smtClean="0"/>
              <a:t>1. Kineziološki</a:t>
            </a:r>
          </a:p>
          <a:p>
            <a:pPr marL="457200" lvl="1" indent="-457200"/>
            <a:r>
              <a:rPr lang="hr-HR" sz="2200" dirty="0" smtClean="0"/>
              <a:t>    fakultet</a:t>
            </a:r>
          </a:p>
          <a:p>
            <a:pPr marL="457200" lvl="1" indent="-457200"/>
            <a:r>
              <a:rPr lang="hr-HR" sz="2200" dirty="0" smtClean="0"/>
              <a:t>2. SRC Mladost</a:t>
            </a:r>
          </a:p>
          <a:p>
            <a:pPr marL="457200" lvl="1" indent="-457200"/>
            <a:r>
              <a:rPr lang="hr-HR" sz="2200" dirty="0" smtClean="0"/>
              <a:t>3. Križanje</a:t>
            </a:r>
          </a:p>
          <a:p>
            <a:pPr marL="457200" lvl="1" indent="-457200"/>
            <a:r>
              <a:rPr lang="hr-HR" sz="2200" dirty="0" smtClean="0"/>
              <a:t>    Petrovaradinske i</a:t>
            </a:r>
          </a:p>
          <a:p>
            <a:pPr marL="457200" lvl="1" indent="-457200"/>
            <a:r>
              <a:rPr lang="hr-HR" sz="2200" dirty="0" smtClean="0"/>
              <a:t>    Zagrebačke avenije</a:t>
            </a:r>
          </a:p>
          <a:p>
            <a:pPr marL="457200" indent="-457200"/>
            <a:r>
              <a:rPr lang="hr-HR" sz="2200" b="1" dirty="0" smtClean="0">
                <a:solidFill>
                  <a:srgbClr val="FF0000"/>
                </a:solidFill>
              </a:rPr>
              <a:t>EVAKUACIJSKA</a:t>
            </a:r>
          </a:p>
          <a:p>
            <a:pPr marL="457200" indent="-457200"/>
            <a:r>
              <a:rPr lang="hr-HR" sz="2200" b="1" dirty="0" smtClean="0">
                <a:solidFill>
                  <a:srgbClr val="FF0000"/>
                </a:solidFill>
              </a:rPr>
              <a:t>POVRŠINA: </a:t>
            </a:r>
          </a:p>
          <a:p>
            <a:pPr marL="457200" indent="-457200"/>
            <a:r>
              <a:rPr lang="hr-HR" sz="2200" dirty="0" smtClean="0"/>
              <a:t>1. SRC Jarun</a:t>
            </a:r>
          </a:p>
          <a:p>
            <a:pPr marL="457200" indent="-457200"/>
            <a:r>
              <a:rPr lang="hr-HR" sz="2200" dirty="0" smtClean="0"/>
              <a:t>2. Vodoprivreda</a:t>
            </a:r>
          </a:p>
          <a:p>
            <a:pPr marL="457200" indent="-457200"/>
            <a:r>
              <a:rPr lang="hr-HR" sz="2200" dirty="0" smtClean="0"/>
              <a:t>    Petrovaradinska</a:t>
            </a:r>
          </a:p>
          <a:p>
            <a:pPr marL="457200" indent="-457200"/>
            <a:r>
              <a:rPr lang="hr-HR" sz="2200" dirty="0" smtClean="0"/>
              <a:t>3. Okretište tramvaja</a:t>
            </a:r>
          </a:p>
          <a:p>
            <a:pPr marL="457200" indent="-457200"/>
            <a:r>
              <a:rPr lang="hr-HR" sz="2200" dirty="0" smtClean="0"/>
              <a:t>    Prečko</a:t>
            </a:r>
          </a:p>
          <a:p>
            <a:pPr marL="457200" indent="-457200">
              <a:buAutoNum type="arabicPeriod"/>
            </a:pPr>
            <a:endParaRPr lang="hr-HR" sz="2200" dirty="0" smtClean="0"/>
          </a:p>
        </p:txBody>
      </p:sp>
      <p:pic>
        <p:nvPicPr>
          <p:cNvPr id="8" name="Picture Placeholder 7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8860" r="8860"/>
          <a:stretch>
            <a:fillRect/>
          </a:stretch>
        </p:blipFill>
        <p:spPr bwMode="auto">
          <a:xfrm>
            <a:off x="323410" y="119669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73398" y="1002415"/>
            <a:ext cx="8031162" cy="338295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Zaključno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484730"/>
            <a:ext cx="8786812" cy="3672510"/>
          </a:xfrm>
        </p:spPr>
        <p:txBody>
          <a:bodyPr/>
          <a:lstStyle/>
          <a:p>
            <a:pPr>
              <a:buNone/>
            </a:pPr>
            <a:endParaRPr lang="hr-HR" sz="2200" dirty="0" smtClean="0"/>
          </a:p>
          <a:p>
            <a:pPr lvl="1">
              <a:buFont typeface="Wingdings" pitchFamily="2" charset="2"/>
              <a:buChar char="§"/>
            </a:pPr>
            <a:r>
              <a:rPr lang="hr-HR" sz="2200" b="1" dirty="0" smtClean="0"/>
              <a:t>Nakon potresa bit će odmah organizirano raščišćavanje</a:t>
            </a:r>
          </a:p>
          <a:p>
            <a:pPr lvl="1">
              <a:buNone/>
            </a:pPr>
            <a:r>
              <a:rPr lang="hr-HR" sz="2200" b="1" dirty="0" smtClean="0"/>
              <a:t>    kritičnih točki i koridora</a:t>
            </a:r>
          </a:p>
          <a:p>
            <a:pPr lvl="1">
              <a:buFont typeface="Wingdings" pitchFamily="2" charset="2"/>
              <a:buChar char="§"/>
            </a:pPr>
            <a:r>
              <a:rPr lang="hr-HR" sz="2200" dirty="0" smtClean="0"/>
              <a:t>U suradnji s MUP-om odredit će se alternativni pravci</a:t>
            </a:r>
          </a:p>
          <a:p>
            <a:pPr lvl="1">
              <a:buNone/>
            </a:pPr>
            <a:r>
              <a:rPr lang="hr-HR" sz="2200" dirty="0" smtClean="0"/>
              <a:t>    ako dođe do urušavanje kritičnih točaka ili zakrčenosti</a:t>
            </a:r>
          </a:p>
          <a:p>
            <a:pPr lvl="1">
              <a:buNone/>
            </a:pPr>
            <a:r>
              <a:rPr lang="hr-HR" sz="2200" dirty="0" smtClean="0"/>
              <a:t>	koridora</a:t>
            </a:r>
          </a:p>
          <a:p>
            <a:pPr lvl="1">
              <a:buFont typeface="Wingdings" pitchFamily="2" charset="2"/>
              <a:buChar char="§"/>
            </a:pPr>
            <a:r>
              <a:rPr lang="hr-HR" sz="2200" dirty="0" smtClean="0"/>
              <a:t>Organizirat će se prijevoz građana od </a:t>
            </a:r>
            <a:r>
              <a:rPr lang="hr-HR" sz="2200" b="1" dirty="0" smtClean="0"/>
              <a:t>Prihvatnih do</a:t>
            </a:r>
          </a:p>
          <a:p>
            <a:pPr lvl="1">
              <a:buNone/>
            </a:pPr>
            <a:r>
              <a:rPr lang="hr-HR" sz="2200" b="1" dirty="0" smtClean="0"/>
              <a:t>    Evakuacijskih površina</a:t>
            </a:r>
          </a:p>
          <a:p>
            <a:pPr lvl="1">
              <a:buFont typeface="Wingdings" pitchFamily="2" charset="2"/>
              <a:buChar char="§"/>
            </a:pPr>
            <a:r>
              <a:rPr lang="hr-HR" sz="2200" dirty="0" smtClean="0"/>
              <a:t>Timovi za spašavanje pristupit će spašavanju</a:t>
            </a:r>
          </a:p>
          <a:p>
            <a:pPr lvl="1">
              <a:buNone/>
            </a:pPr>
            <a:endParaRPr lang="hr-HR" sz="2200" dirty="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1285875"/>
            <a:ext cx="7632700" cy="4276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z="3200" b="1" dirty="0" smtClean="0">
                <a:solidFill>
                  <a:srgbClr val="FF0000"/>
                </a:solidFill>
              </a:rPr>
              <a:t>HVALA NA PAŽNJI</a:t>
            </a:r>
          </a:p>
          <a:p>
            <a:pPr algn="ctr" eaLnBrk="1" hangingPunct="1">
              <a:buFontTx/>
              <a:buNone/>
            </a:pPr>
            <a:endParaRPr lang="hr-HR" sz="3200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hr-HR" sz="2800" dirty="0" smtClean="0"/>
              <a:t>DAMIR GAŠPAROVIĆ</a:t>
            </a:r>
          </a:p>
          <a:p>
            <a:pPr algn="ctr" eaLnBrk="1" hangingPunct="1">
              <a:buFontTx/>
              <a:buNone/>
            </a:pPr>
            <a:endParaRPr lang="hr-HR" sz="2800" dirty="0" smtClean="0"/>
          </a:p>
          <a:p>
            <a:pPr algn="ctr" eaLnBrk="1" hangingPunct="1">
              <a:buFontTx/>
              <a:buNone/>
            </a:pPr>
            <a:r>
              <a:rPr lang="hr-HR" sz="2800" b="1" dirty="0" smtClean="0">
                <a:solidFill>
                  <a:srgbClr val="FF0000"/>
                </a:solidFill>
              </a:rPr>
              <a:t>Ured za upravljanje u hitnim situacijama</a:t>
            </a:r>
          </a:p>
          <a:p>
            <a:pPr algn="ctr" eaLnBrk="1" hangingPunct="1">
              <a:buFontTx/>
              <a:buNone/>
            </a:pPr>
            <a:endParaRPr lang="hr-HR" sz="2000" dirty="0" smtClean="0"/>
          </a:p>
          <a:p>
            <a:pPr algn="ctr" eaLnBrk="1" hangingPunct="1">
              <a:buFontTx/>
              <a:buNone/>
            </a:pPr>
            <a:r>
              <a:rPr lang="hr-HR" sz="2400" b="1" dirty="0" smtClean="0"/>
              <a:t>uhs@zagreb.hr</a:t>
            </a:r>
          </a:p>
          <a:p>
            <a:pPr algn="ctr" eaLnBrk="1" hangingPunct="1">
              <a:buFontTx/>
              <a:buNone/>
            </a:pPr>
            <a:endParaRPr lang="hr-HR" sz="2000" dirty="0" smtClean="0"/>
          </a:p>
          <a:p>
            <a:pPr eaLnBrk="1" hangingPunct="1">
              <a:buFontTx/>
              <a:buNone/>
            </a:pPr>
            <a:endParaRPr lang="hr-HR" dirty="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009663"/>
            <a:ext cx="7632700" cy="4276725"/>
          </a:xfrm>
        </p:spPr>
        <p:txBody>
          <a:bodyPr/>
          <a:lstStyle/>
          <a:p>
            <a:r>
              <a:rPr lang="hr-HR" sz="2400" dirty="0" smtClean="0"/>
              <a:t>Temeljem procjene ugroženosti materijalnih i kulturnih dobara Grada Zagreba potres predstavlja najveću potencijalnu opasnost za građane Grada Zagreba i njegove resurse. Procjenjuje se da bi potres na područjima Grada Zagreba mogao iznositi od 6,3 – 6,5 po Richteru. U slučaju nastanka takvog potresa procjenjuje se da bi smrtno stradalo oko 3.000 stanovnika, dok bi oko 15.000 bilo ranjeno. </a:t>
            </a:r>
          </a:p>
          <a:p>
            <a:r>
              <a:rPr lang="hr-HR" sz="2400" dirty="0" smtClean="0"/>
              <a:t>Smatra se da bi se na širem području grada urušilo oko 50.000 zgrada dok bi najteže bili pogođeni stari dijelovi Grada Zagreba u kojem objekti nisu građeni po protupotresnim standardima.</a:t>
            </a:r>
          </a:p>
          <a:p>
            <a:endParaRPr lang="hr-HR" sz="2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000108"/>
            <a:ext cx="7632700" cy="4857784"/>
          </a:xfrm>
        </p:spPr>
        <p:txBody>
          <a:bodyPr/>
          <a:lstStyle/>
          <a:p>
            <a:r>
              <a:rPr lang="hr-HR" sz="2400" dirty="0" smtClean="0"/>
              <a:t>Ured za upravljanje u hitnim situacijama pristupio je utvrđivanju površina za prihvat i evakuaciju građana Grada Zagreba, s utvrđenim pravcima za evakuaciju građana i kretanje prioritetnih službi zaštite i spašavanja.</a:t>
            </a:r>
          </a:p>
          <a:p>
            <a:r>
              <a:rPr lang="hr-HR" sz="2400" dirty="0" smtClean="0"/>
              <a:t>Kao rezultat navedenog rada UHS-a nastao je predložak dokumenta koji sadrži: </a:t>
            </a:r>
          </a:p>
          <a:p>
            <a:pPr lvl="1"/>
            <a:r>
              <a:rPr lang="hr-HR" sz="2400" dirty="0" smtClean="0"/>
              <a:t>pravce za evakuaciju, </a:t>
            </a:r>
          </a:p>
          <a:p>
            <a:pPr lvl="1"/>
            <a:r>
              <a:rPr lang="hr-HR" sz="2400" dirty="0" smtClean="0"/>
              <a:t>13 kritičnih točaka na pravcima evakuacije,  </a:t>
            </a:r>
          </a:p>
          <a:p>
            <a:pPr lvl="1"/>
            <a:r>
              <a:rPr lang="hr-HR" sz="2400" dirty="0" smtClean="0"/>
              <a:t>45 lokacija za prihvat stanovništva , </a:t>
            </a:r>
          </a:p>
          <a:p>
            <a:pPr lvl="1"/>
            <a:r>
              <a:rPr lang="hr-HR" sz="2400" dirty="0" smtClean="0"/>
              <a:t>19 lokacija za postavljanje 35 šatorskih naselja,</a:t>
            </a:r>
            <a:endParaRPr lang="hr-HR" sz="2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8031162" cy="338295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Smjer</a:t>
            </a:r>
            <a:r>
              <a:rPr lang="hr-HR" dirty="0" smtClean="0">
                <a:solidFill>
                  <a:srgbClr val="FF0000"/>
                </a:solidFill>
              </a:rPr>
              <a:t> zapad-istok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052671"/>
            <a:ext cx="8786812" cy="4752660"/>
          </a:xfrm>
        </p:spPr>
        <p:txBody>
          <a:bodyPr/>
          <a:lstStyle/>
          <a:p>
            <a:pPr>
              <a:buFontTx/>
              <a:buChar char="-"/>
            </a:pPr>
            <a:r>
              <a:rPr lang="hr-HR" sz="2200" dirty="0" smtClean="0"/>
              <a:t>Zagrebačka obilaznica – od čvora Jankomir do čvora Ivanja Reka</a:t>
            </a:r>
          </a:p>
          <a:p>
            <a:pPr>
              <a:buFontTx/>
              <a:buChar char="-"/>
            </a:pPr>
            <a:r>
              <a:rPr lang="hr-HR" sz="2200" dirty="0" smtClean="0"/>
              <a:t>Novi Zagreb – Avenija Dubrovnik od Rotora u Novom Zagrebu do 		    Avenije Marina Držića</a:t>
            </a:r>
          </a:p>
          <a:p>
            <a:pPr>
              <a:buFontTx/>
              <a:buChar char="-"/>
            </a:pPr>
            <a:r>
              <a:rPr lang="hr-HR" sz="2200" dirty="0" smtClean="0"/>
              <a:t>Ljubljanska avenija od čvora Jankomir – Slavonskom avenijom do čvora Ivanja Reka</a:t>
            </a:r>
          </a:p>
          <a:p>
            <a:pPr>
              <a:buFontTx/>
              <a:buChar char="-"/>
            </a:pPr>
            <a:r>
              <a:rPr lang="hr-HR" sz="2200" dirty="0" smtClean="0"/>
              <a:t>Ulica Grada Vukovara od Savske ulice do Heinzelove ulice</a:t>
            </a:r>
          </a:p>
          <a:p>
            <a:pPr>
              <a:buFontTx/>
              <a:buChar char="-"/>
            </a:pPr>
            <a:r>
              <a:rPr lang="hr-HR" sz="2200" dirty="0" smtClean="0"/>
              <a:t>Zagreb zapad – od okretišta tramvaja na Črnomercu, Ilicom i </a:t>
            </a:r>
          </a:p>
          <a:p>
            <a:pPr>
              <a:buNone/>
            </a:pPr>
            <a:r>
              <a:rPr lang="hr-HR" sz="2200" dirty="0" smtClean="0"/>
              <a:t>     Avenijom Bologne do izlaza Zaprešić</a:t>
            </a:r>
          </a:p>
          <a:p>
            <a:pPr>
              <a:buFontTx/>
              <a:buChar char="-"/>
            </a:pPr>
            <a:r>
              <a:rPr lang="hr-HR" sz="2200" dirty="0" smtClean="0"/>
              <a:t>Zagreb istok – spoj Slavonske avenije, Avenije M. Držića, Zvonimirova ulica, Svetice, Maksimirskom i Avenijom Dubrava do Sesveta</a:t>
            </a:r>
          </a:p>
          <a:p>
            <a:pPr>
              <a:buFontTx/>
              <a:buChar char="-"/>
            </a:pPr>
            <a:r>
              <a:rPr lang="hr-HR" sz="2200" dirty="0" smtClean="0"/>
              <a:t>Branimirova – Nova Branimirova – od Heinzelove do Sesveta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8031162" cy="338295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Smjer</a:t>
            </a:r>
            <a:r>
              <a:rPr lang="hr-HR" dirty="0" smtClean="0">
                <a:solidFill>
                  <a:srgbClr val="FF0000"/>
                </a:solidFill>
              </a:rPr>
              <a:t> sjever- jug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357188" y="980660"/>
            <a:ext cx="8786812" cy="4752660"/>
          </a:xfrm>
        </p:spPr>
        <p:txBody>
          <a:bodyPr/>
          <a:lstStyle/>
          <a:p>
            <a:pPr>
              <a:buFontTx/>
              <a:buChar char="-"/>
            </a:pPr>
            <a:r>
              <a:rPr lang="hr-HR" sz="2200" dirty="0" smtClean="0"/>
              <a:t>Avenija Gojka Šuška – pored Nove bolnice izlazi na Maksimirsku i</a:t>
            </a:r>
          </a:p>
          <a:p>
            <a:pPr>
              <a:buNone/>
            </a:pPr>
            <a:r>
              <a:rPr lang="hr-HR" sz="2200" dirty="0" smtClean="0"/>
              <a:t>     Aveniju Dubrava te se produžava i do Nove Branimirove</a:t>
            </a:r>
          </a:p>
          <a:p>
            <a:pPr>
              <a:buFontTx/>
              <a:buChar char="-"/>
            </a:pPr>
            <a:r>
              <a:rPr lang="hr-HR" sz="2200" dirty="0" smtClean="0"/>
              <a:t>Bukovačka ulica</a:t>
            </a:r>
          </a:p>
          <a:p>
            <a:pPr lvl="1">
              <a:buFont typeface="Wingdings" pitchFamily="2" charset="2"/>
              <a:buChar char="§"/>
            </a:pPr>
            <a:r>
              <a:rPr lang="hr-HR" sz="2200" dirty="0" smtClean="0"/>
              <a:t>Na Bukovačku izlaze: Petrova, Prilesje i Barutanski jarak</a:t>
            </a:r>
          </a:p>
          <a:p>
            <a:pPr lvl="1">
              <a:buFont typeface="Wingdings" pitchFamily="2" charset="2"/>
              <a:buChar char="§"/>
            </a:pPr>
            <a:r>
              <a:rPr lang="hr-HR" sz="2200" dirty="0" smtClean="0"/>
              <a:t>Izlazi na Maksimarsku te ulicom Svetice na Novu Branimirovu</a:t>
            </a:r>
          </a:p>
          <a:p>
            <a:pPr>
              <a:buNone/>
            </a:pPr>
            <a:r>
              <a:rPr lang="hr-HR" sz="2600" dirty="0" smtClean="0"/>
              <a:t>- </a:t>
            </a:r>
            <a:r>
              <a:rPr lang="hr-HR" sz="2200" dirty="0" smtClean="0"/>
              <a:t>   Ribnjak i Vončinina</a:t>
            </a:r>
          </a:p>
          <a:p>
            <a:pPr lvl="1">
              <a:buFont typeface="Wingdings" pitchFamily="2" charset="2"/>
              <a:buChar char="§"/>
            </a:pPr>
            <a:r>
              <a:rPr lang="hr-HR" sz="2200" dirty="0" smtClean="0"/>
              <a:t>Izlaze na Vlašku ulicu te Vlaškom do Kvaternikovog trga</a:t>
            </a:r>
          </a:p>
          <a:p>
            <a:pPr lvl="1">
              <a:buFont typeface="Wingdings" pitchFamily="2" charset="2"/>
              <a:buChar char="§"/>
            </a:pPr>
            <a:r>
              <a:rPr lang="hr-HR" sz="2200" dirty="0" smtClean="0"/>
              <a:t>Od Kvaternikovog trga Šubićevom ulicom do Zvonimirove i</a:t>
            </a:r>
          </a:p>
          <a:p>
            <a:pPr lvl="1">
              <a:buNone/>
            </a:pPr>
            <a:r>
              <a:rPr lang="hr-HR" sz="2200" dirty="0" smtClean="0"/>
              <a:t>    Držićeve ulice te dalje na pravce evakuacije u smjeru I – Z</a:t>
            </a:r>
          </a:p>
          <a:p>
            <a:pPr lvl="1">
              <a:buFont typeface="Wingdings" pitchFamily="2" charset="2"/>
              <a:buChar char="§"/>
            </a:pPr>
            <a:r>
              <a:rPr lang="hr-HR" sz="2200" dirty="0" smtClean="0"/>
              <a:t>Od Kvaternikovog trga na Heinzelovu ulicu te na SVE pravce</a:t>
            </a:r>
          </a:p>
          <a:p>
            <a:pPr lvl="1">
              <a:buNone/>
            </a:pPr>
            <a:r>
              <a:rPr lang="hr-HR" sz="2200" dirty="0" smtClean="0"/>
              <a:t>    evakuacije Z – I (Zvonimirova, Nova Branimirova, Grada </a:t>
            </a:r>
          </a:p>
          <a:p>
            <a:pPr lvl="1">
              <a:buNone/>
            </a:pPr>
            <a:r>
              <a:rPr lang="hr-HR" sz="2200" dirty="0" smtClean="0"/>
              <a:t>    Vukovara, Slavonska avenija)</a:t>
            </a:r>
            <a:endParaRPr lang="hr-HR" sz="1800" dirty="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8031162" cy="338295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Smjer</a:t>
            </a:r>
            <a:r>
              <a:rPr lang="hr-HR" dirty="0" smtClean="0">
                <a:solidFill>
                  <a:srgbClr val="FF0000"/>
                </a:solidFill>
              </a:rPr>
              <a:t> sjever- jug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357188" y="980660"/>
            <a:ext cx="8786812" cy="3096430"/>
          </a:xfrm>
        </p:spPr>
        <p:txBody>
          <a:bodyPr/>
          <a:lstStyle/>
          <a:p>
            <a:pPr>
              <a:buFontTx/>
              <a:buChar char="-"/>
            </a:pPr>
            <a:r>
              <a:rPr lang="hr-HR" sz="2200" dirty="0" smtClean="0"/>
              <a:t>Britanski trg i Vinogradska ulica</a:t>
            </a:r>
          </a:p>
          <a:p>
            <a:pPr lvl="1">
              <a:buFont typeface="Wingdings" pitchFamily="2" charset="2"/>
              <a:buChar char="§"/>
            </a:pPr>
            <a:r>
              <a:rPr lang="hr-HR" sz="2200" dirty="0" smtClean="0"/>
              <a:t>Izlaze na Ilicu te Ilicom preko Trga Francuske Republike i Jagićevom izlaze na Savsku, Savskom na ulicu Grada Vukovara</a:t>
            </a:r>
          </a:p>
          <a:p>
            <a:pPr lvl="1">
              <a:buNone/>
            </a:pPr>
            <a:r>
              <a:rPr lang="hr-HR" sz="2200" dirty="0" smtClean="0"/>
              <a:t>    i Slavonsku aveniju</a:t>
            </a:r>
          </a:p>
          <a:p>
            <a:pPr>
              <a:buNone/>
            </a:pPr>
            <a:r>
              <a:rPr lang="hr-HR" sz="2600" dirty="0" smtClean="0"/>
              <a:t>- </a:t>
            </a:r>
            <a:r>
              <a:rPr lang="hr-HR" sz="2200" dirty="0" smtClean="0"/>
              <a:t>   Ilica i i Avenija Bologne</a:t>
            </a:r>
          </a:p>
          <a:p>
            <a:pPr lvl="1">
              <a:buFont typeface="Wingdings" pitchFamily="2" charset="2"/>
              <a:buChar char="§"/>
            </a:pPr>
            <a:r>
              <a:rPr lang="hr-HR" sz="2200" dirty="0" smtClean="0"/>
              <a:t>Od okretišta na Črnomercu – na koridor izlaze sve ulice sa sjevera od Kustošijanske, Vrapčanske, Ponikvi, Zelene </a:t>
            </a:r>
          </a:p>
          <a:p>
            <a:pPr lvl="1">
              <a:buNone/>
            </a:pPr>
            <a:r>
              <a:rPr lang="hr-HR" sz="2200" dirty="0" smtClean="0"/>
              <a:t>    magistrale, Podsudske aleje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410" y="4077090"/>
            <a:ext cx="8281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sz="2200" dirty="0" smtClean="0"/>
              <a:t>    Ilica – Selska</a:t>
            </a:r>
          </a:p>
          <a:p>
            <a:pPr lvl="1">
              <a:buFont typeface="Wingdings" pitchFamily="2" charset="2"/>
              <a:buChar char="§"/>
            </a:pPr>
            <a:r>
              <a:rPr lang="hr-HR" sz="2200" dirty="0" smtClean="0"/>
              <a:t>  Izlazi na koridore u smjeru istok – zapad od Slavonske do</a:t>
            </a:r>
          </a:p>
          <a:p>
            <a:pPr lvl="1"/>
            <a:r>
              <a:rPr lang="hr-HR" sz="2200" dirty="0" smtClean="0"/>
              <a:t>    Zagrebačke obilaznice</a:t>
            </a:r>
            <a:endParaRPr lang="hr-HR" sz="22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8031162" cy="338295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Površine za evakuaciju i prihvat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268700"/>
            <a:ext cx="8786812" cy="3672510"/>
          </a:xfrm>
        </p:spPr>
        <p:txBody>
          <a:bodyPr/>
          <a:lstStyle/>
          <a:p>
            <a:pPr>
              <a:buFontTx/>
              <a:buChar char="-"/>
            </a:pPr>
            <a:r>
              <a:rPr lang="hr-HR" sz="2200" dirty="0" smtClean="0"/>
              <a:t>Evakuacijske površine za postavljanje šatorskih naselja</a:t>
            </a:r>
          </a:p>
          <a:p>
            <a:pPr lvl="1">
              <a:buFont typeface="Wingdings" pitchFamily="2" charset="2"/>
              <a:buChar char="§"/>
            </a:pPr>
            <a:r>
              <a:rPr lang="hr-HR" sz="2200" dirty="0" smtClean="0"/>
              <a:t>u 14 gradskih četvrti</a:t>
            </a:r>
          </a:p>
          <a:p>
            <a:pPr lvl="1">
              <a:buFont typeface="Wingdings" pitchFamily="2" charset="2"/>
              <a:buChar char="§"/>
            </a:pPr>
            <a:r>
              <a:rPr lang="hr-HR" sz="2200" dirty="0" smtClean="0"/>
              <a:t>19 lokacija</a:t>
            </a:r>
          </a:p>
          <a:p>
            <a:pPr lvl="1">
              <a:buFont typeface="Wingdings" pitchFamily="2" charset="2"/>
              <a:buChar char="§"/>
            </a:pPr>
            <a:r>
              <a:rPr lang="hr-HR" sz="2200" dirty="0" smtClean="0"/>
              <a:t>35 šatorskih naselja</a:t>
            </a:r>
          </a:p>
          <a:p>
            <a:pPr lvl="1">
              <a:buNone/>
            </a:pPr>
            <a:endParaRPr lang="hr-HR" sz="2200" dirty="0" smtClean="0"/>
          </a:p>
          <a:p>
            <a:pPr>
              <a:buNone/>
            </a:pPr>
            <a:r>
              <a:rPr lang="hr-HR" sz="2600" dirty="0" smtClean="0"/>
              <a:t>- </a:t>
            </a:r>
            <a:r>
              <a:rPr lang="hr-HR" sz="2200" dirty="0" smtClean="0"/>
              <a:t>   Lokacije za prihvat osoba za evakuaciju</a:t>
            </a:r>
          </a:p>
          <a:p>
            <a:pPr lvl="1">
              <a:buFont typeface="Wingdings" pitchFamily="2" charset="2"/>
              <a:buChar char="§"/>
            </a:pPr>
            <a:r>
              <a:rPr lang="hr-HR" sz="2200" dirty="0" smtClean="0"/>
              <a:t>u 17 gradskih četvrti</a:t>
            </a:r>
          </a:p>
          <a:p>
            <a:pPr lvl="1">
              <a:buFont typeface="Wingdings" pitchFamily="2" charset="2"/>
              <a:buChar char="§"/>
            </a:pPr>
            <a:r>
              <a:rPr lang="hr-HR" sz="2200" dirty="0" smtClean="0"/>
              <a:t>45 lokacija za prihvat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1" y="48575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Kritične točke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5085230"/>
            <a:ext cx="4040188" cy="432060"/>
          </a:xfrm>
        </p:spPr>
        <p:txBody>
          <a:bodyPr/>
          <a:lstStyle/>
          <a:p>
            <a:r>
              <a:rPr lang="hr-HR" b="0" dirty="0" smtClean="0"/>
              <a:t>Petlja Avenija M.Držića</a:t>
            </a:r>
            <a:endParaRPr lang="hr-HR" b="0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988800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706805" y="5013220"/>
            <a:ext cx="4041775" cy="432060"/>
          </a:xfrm>
        </p:spPr>
        <p:txBody>
          <a:bodyPr/>
          <a:lstStyle/>
          <a:p>
            <a:r>
              <a:rPr lang="hr-HR" b="0" dirty="0" smtClean="0"/>
              <a:t>Podvožnjak - Savska</a:t>
            </a:r>
            <a:endParaRPr lang="hr-HR" b="0" dirty="0"/>
          </a:p>
        </p:txBody>
      </p:sp>
      <p:pic>
        <p:nvPicPr>
          <p:cNvPr id="9" name="Content Placeholder 8" descr="C:\Documents and Settings\jorec\Desktop\1\P3260028.JPG"/>
          <p:cNvPicPr>
            <a:picLocks noGrp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732782" y="1988800"/>
            <a:ext cx="4015798" cy="302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1" y="47659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Kritične točke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093558"/>
            <a:ext cx="4040188" cy="639762"/>
          </a:xfrm>
        </p:spPr>
        <p:txBody>
          <a:bodyPr/>
          <a:lstStyle/>
          <a:p>
            <a:r>
              <a:rPr lang="hr-HR" b="0" dirty="0" smtClean="0"/>
              <a:t>Domovinski most</a:t>
            </a:r>
            <a:endParaRPr lang="hr-HR" b="0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127099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6" y="5093558"/>
            <a:ext cx="4041775" cy="639762"/>
          </a:xfrm>
        </p:spPr>
        <p:txBody>
          <a:bodyPr/>
          <a:lstStyle/>
          <a:p>
            <a:r>
              <a:rPr lang="hr-HR" b="0" dirty="0" smtClean="0"/>
              <a:t>Željeznički most - Jakuševac</a:t>
            </a:r>
            <a:endParaRPr lang="hr-HR" b="0" dirty="0"/>
          </a:p>
        </p:txBody>
      </p:sp>
      <p:pic>
        <p:nvPicPr>
          <p:cNvPr id="12" name="Content Placeholder 11" descr="U:\My Documents\VEDRAN\VERIFIKACIJA  GČ\opasne točke\P3170025.JPG"/>
          <p:cNvPicPr>
            <a:picLocks noGrp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5025" y="2132820"/>
            <a:ext cx="4041775" cy="302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2D6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2D6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787</Words>
  <Application>Microsoft Office PowerPoint</Application>
  <PresentationFormat>On-screen Show (4:3)</PresentationFormat>
  <Paragraphs>146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Custom Design</vt:lpstr>
      <vt:lpstr>Površine i pravci za evakuaciju  stanovništva Grada Zagreba</vt:lpstr>
      <vt:lpstr>Slide 2</vt:lpstr>
      <vt:lpstr>Slide 3</vt:lpstr>
      <vt:lpstr>Smjer zapad-istok </vt:lpstr>
      <vt:lpstr>Smjer sjever- jug </vt:lpstr>
      <vt:lpstr>Smjer sjever- jug </vt:lpstr>
      <vt:lpstr>Površine za evakuaciju i prihvat </vt:lpstr>
      <vt:lpstr>Kritične točke</vt:lpstr>
      <vt:lpstr>Kritične točke</vt:lpstr>
      <vt:lpstr>Slide 10</vt:lpstr>
      <vt:lpstr> GČ Gornji Grad - Medveščak</vt:lpstr>
      <vt:lpstr> GČ Novi Zagreb - istok</vt:lpstr>
      <vt:lpstr> GČ Novi Zagreb - zapad</vt:lpstr>
      <vt:lpstr> GČ Trešnjevka - jug</vt:lpstr>
      <vt:lpstr>Zaključno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</dc:creator>
  <cp:lastModifiedBy>kmartinovic</cp:lastModifiedBy>
  <cp:revision>232</cp:revision>
  <dcterms:created xsi:type="dcterms:W3CDTF">2008-06-26T08:03:29Z</dcterms:created>
  <dcterms:modified xsi:type="dcterms:W3CDTF">2011-09-07T13:41:15Z</dcterms:modified>
</cp:coreProperties>
</file>